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9" r:id="rId4"/>
    <p:sldId id="259" r:id="rId5"/>
    <p:sldId id="266" r:id="rId6"/>
    <p:sldId id="267" r:id="rId7"/>
    <p:sldId id="260" r:id="rId8"/>
    <p:sldId id="264" r:id="rId9"/>
    <p:sldId id="272" r:id="rId10"/>
    <p:sldId id="271" r:id="rId11"/>
    <p:sldId id="273" r:id="rId12"/>
  </p:sldIdLst>
  <p:sldSz cx="14630400" cy="8229600"/>
  <p:notesSz cx="8229600" cy="14630400"/>
  <p:embeddedFontLs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54" autoAdjust="0"/>
  </p:normalViewPr>
  <p:slideViewPr>
    <p:cSldViewPr snapToGrid="0" snapToObjects="1">
      <p:cViewPr varScale="1">
        <p:scale>
          <a:sx n="59" d="100"/>
          <a:sy n="59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05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abre.ai/ramosdad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mZhMzhlZGUtNjdmYi00YjExLWFjZTUtOWQ1ZjA2NTQxMWUzIiwidCI6IjlkYmQxMWQwLTNiNGQtNDNkNi05YTliLTNmNzZjZjkxMzI2NyJ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app.powerbi.com/view?r=eyJrIjoiMjNhNTcwYWMtMDNlMS00MTQ4LTkxN2EtOGM3MmZmNDcxNDRjIiwidCI6IjlkYmQxMWQwLTNiNGQtNDNkNi05YTliLTNmNzZjZjkxMzI2NyJ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hyperlink" Target="https://abre.ai/mgd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hyperlink" Target="https://abre.ai/mggP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abre.ai/powerbicon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170491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Masterclass de Power BI – Análise de Dados </a:t>
            </a:r>
            <a:r>
              <a:rPr lang="en-US" sz="445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</a:t>
            </a: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AgroVida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"Transformando dados em decisões estratégicas"</a:t>
            </a:r>
            <a:endParaRPr lang="en-US" sz="1750" i="1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3" y="615237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56693" y="6127849"/>
            <a:ext cx="28544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 pitchFamily="34" charset="-120"/>
              </a:rPr>
              <a:t>Bernardo José Pica  &amp; Data Driven CommunityMZ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084" y="491609"/>
            <a:ext cx="5746671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</a:rPr>
              <a:t>O </a:t>
            </a:r>
            <a:r>
              <a:rPr lang="en-US" sz="4450" dirty="0" err="1">
                <a:solidFill>
                  <a:srgbClr val="1B1B27"/>
                </a:solidFill>
                <a:latin typeface="Raleway" pitchFamily="34" charset="0"/>
              </a:rPr>
              <a:t>Estudo</a:t>
            </a:r>
            <a:r>
              <a:rPr lang="en-US" sz="4450" dirty="0">
                <a:solidFill>
                  <a:srgbClr val="1B1B27"/>
                </a:solidFill>
                <a:latin typeface="Raleway" pitchFamily="34" charset="0"/>
              </a:rPr>
              <a:t> de Caso: </a:t>
            </a:r>
            <a:r>
              <a:rPr lang="en-US" sz="4450" dirty="0" err="1">
                <a:solidFill>
                  <a:srgbClr val="1B1B27"/>
                </a:solidFill>
                <a:latin typeface="Raleway" pitchFamily="34" charset="0"/>
              </a:rPr>
              <a:t>AgroVida</a:t>
            </a:r>
            <a:endParaRPr lang="en-US" sz="4450" dirty="0">
              <a:solidFill>
                <a:srgbClr val="1B1B27"/>
              </a:solidFill>
              <a:latin typeface="Raleway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801502" y="1448693"/>
            <a:ext cx="22860" cy="6332339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100105" y="1838504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12312" y="1649313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679165" y="1682710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64337" y="1627049"/>
            <a:ext cx="405681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Entendimento do problema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 negócio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90692" y="2730282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612312" y="2541091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79165" y="2574488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6704710" y="2518827"/>
            <a:ext cx="286369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Levantamento de requisitos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5100105" y="3532882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612312" y="3343692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679165" y="3377089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580260" y="3321427"/>
            <a:ext cx="334089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Validação dos dados disponíveis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5990692" y="4335601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12312" y="4146411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679165" y="4179808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6704710" y="4124146"/>
            <a:ext cx="29211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protótipo (Figma)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5100105" y="5138321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612312" y="4949130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679165" y="4982527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840650" y="4926866"/>
            <a:ext cx="30805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Desenvolvimento no Power BI</a:t>
            </a:r>
            <a:endParaRPr lang="en-US" sz="2000" dirty="0"/>
          </a:p>
        </p:txBody>
      </p:sp>
      <p:sp>
        <p:nvSpPr>
          <p:cNvPr id="29" name="Shape 27"/>
          <p:cNvSpPr/>
          <p:nvPr/>
        </p:nvSpPr>
        <p:spPr>
          <a:xfrm>
            <a:off x="5990692" y="5941040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612312" y="5751850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679165" y="5785247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6704710" y="5729585"/>
            <a:ext cx="383143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Apresentação da </a:t>
            </a:r>
            <a:r>
              <a:rPr lang="en-US" sz="20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solução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 feedback</a:t>
            </a:r>
            <a:endParaRPr lang="en-US" sz="2000" dirty="0"/>
          </a:p>
        </p:txBody>
      </p:sp>
      <p:sp>
        <p:nvSpPr>
          <p:cNvPr id="34" name="Shape 32"/>
          <p:cNvSpPr/>
          <p:nvPr/>
        </p:nvSpPr>
        <p:spPr>
          <a:xfrm>
            <a:off x="5100105" y="6743759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612312" y="6554569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679165" y="6587966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2100" dirty="0"/>
          </a:p>
        </p:txBody>
      </p:sp>
      <p:sp>
        <p:nvSpPr>
          <p:cNvPr id="37" name="Text 35"/>
          <p:cNvSpPr/>
          <p:nvPr/>
        </p:nvSpPr>
        <p:spPr>
          <a:xfrm>
            <a:off x="2201052" y="6532304"/>
            <a:ext cx="272010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Ajustes finais e </a:t>
            </a:r>
            <a:r>
              <a:rPr lang="en-US" sz="20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publicação</a:t>
            </a: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(Power BI Service)</a:t>
            </a:r>
            <a:endParaRPr lang="en-US" sz="2000" dirty="0"/>
          </a:p>
        </p:txBody>
      </p: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7ABB87E4-408F-F61B-638B-CC075C16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209" y="638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29E87CF9-70DD-0ED6-2791-71016CDB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0"/>
            <a:ext cx="145383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8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6657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que você vai aprender?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32206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1856" y="3246715"/>
            <a:ext cx="6439614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Fundamentos da análise de dados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9267" y="4212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84337" y="43007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17333" y="4305895"/>
            <a:ext cx="5778817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Visão geral do Power BI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63231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63656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1856" y="6437471"/>
            <a:ext cx="4487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Surpresa!!!</a:t>
            </a:r>
            <a:endParaRPr lang="en-US" sz="220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7B78FC81-DD25-F67A-AFB3-8A4EA53E648C}"/>
              </a:ext>
            </a:extLst>
          </p:cNvPr>
          <p:cNvSpPr/>
          <p:nvPr/>
        </p:nvSpPr>
        <p:spPr>
          <a:xfrm>
            <a:off x="793790" y="5284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054DB35D-CD0F-2B11-C0D5-F37B49DC1184}"/>
              </a:ext>
            </a:extLst>
          </p:cNvPr>
          <p:cNvSpPr/>
          <p:nvPr/>
        </p:nvSpPr>
        <p:spPr>
          <a:xfrm>
            <a:off x="878860" y="53274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3853F306-B715-8C93-71DC-637C750EA9C3}"/>
              </a:ext>
            </a:extLst>
          </p:cNvPr>
          <p:cNvSpPr/>
          <p:nvPr/>
        </p:nvSpPr>
        <p:spPr>
          <a:xfrm>
            <a:off x="1511856" y="5399246"/>
            <a:ext cx="4487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Estudo de caso prático – AgroVida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6" y="3467040"/>
            <a:ext cx="85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Explorando o Mundo dos Dados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588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52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Engenharia de Dados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4309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Construção de infraestrutura, pipelines e ETL para o tratamento de dados.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4588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252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de Dados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74309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Transformação de dados em insights acionáveis, identificando padrões e tendências.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4588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252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Ciência de Dados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4309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Aplicação de machine learning e técnicas preditivas para criar modelos de dados e realizar previsões.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C537998E-A4BE-B5DE-CC12-9703B220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1F9327-8C79-24E2-B6E8-89F8A2DA215D}"/>
              </a:ext>
            </a:extLst>
          </p:cNvPr>
          <p:cNvSpPr txBox="1"/>
          <p:nvPr/>
        </p:nvSpPr>
        <p:spPr>
          <a:xfrm>
            <a:off x="737236" y="7174290"/>
            <a:ext cx="41398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C3939"/>
                </a:solidFill>
                <a:latin typeface="Raleway" pitchFamily="34" charset="0"/>
                <a:hlinkClick r:id="rId7"/>
              </a:rPr>
              <a:t>https://abre.ai/ramosdados</a:t>
            </a:r>
            <a:endParaRPr lang="en-US" sz="2200" dirty="0">
              <a:solidFill>
                <a:srgbClr val="3C3939"/>
              </a:solidFill>
              <a:latin typeface="Raleway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298388"/>
            <a:ext cx="820364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</a:rPr>
              <a:t>Por que estudar Análise de Dados?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030" y="4242435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96030" y="4956810"/>
            <a:ext cx="30310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Alta demanda no mercado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1096030" y="5716905"/>
            <a:ext cx="303109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Profissionais qualificados são cada vez mais requisitados.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13" y="4242435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81513" y="4956810"/>
            <a:ext cx="30310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Tomada de decisão baseada em dados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481513" y="5716905"/>
            <a:ext cx="303109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Decisões mais precisas e estratégicas.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395" y="4242435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395" y="4956810"/>
            <a:ext cx="30310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Competitividade e inovação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44395" y="5716905"/>
            <a:ext cx="303109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Diferencial competitivo para empresas.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78" y="4242435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3678" y="4956810"/>
            <a:ext cx="303121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Volume crescente de dados (Redes, IoT, etc.)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853678" y="5716905"/>
            <a:ext cx="3031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Necessidade de processar grandes volumes de informação.</a:t>
            </a:r>
            <a:endParaRPr lang="en-US" sz="16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C552AB5F-6A16-B175-333A-6F3A8CAD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BEB85FA-2EAC-FD08-9D82-4BBB9B3FC81A}"/>
              </a:ext>
            </a:extLst>
          </p:cNvPr>
          <p:cNvSpPr/>
          <p:nvPr/>
        </p:nvSpPr>
        <p:spPr>
          <a:xfrm>
            <a:off x="793790" y="990124"/>
            <a:ext cx="12663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450" dirty="0">
                <a:solidFill>
                  <a:srgbClr val="1B1B27"/>
                </a:solidFill>
                <a:latin typeface="Raleway" pitchFamily="34" charset="0"/>
              </a:rPr>
              <a:t>Empresas que Transformam Dados em Sucesso</a:t>
            </a:r>
            <a:endParaRPr lang="en-US" sz="4450" dirty="0">
              <a:solidFill>
                <a:srgbClr val="1B1B27"/>
              </a:solidFill>
              <a:latin typeface="Raleway" pitchFamily="34" charset="0"/>
            </a:endParaRPr>
          </a:p>
        </p:txBody>
      </p:sp>
      <p:pic>
        <p:nvPicPr>
          <p:cNvPr id="1028" name="Picture 4" descr="Image result for AMAZON">
            <a:extLst>
              <a:ext uri="{FF2B5EF4-FFF2-40B4-BE49-F238E27FC236}">
                <a16:creationId xmlns:a16="http://schemas.microsoft.com/office/drawing/2014/main" id="{34ED5D81-0EFF-47DA-8F27-597A64C6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2339340"/>
            <a:ext cx="2619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OGLE">
            <a:extLst>
              <a:ext uri="{FF2B5EF4-FFF2-40B4-BE49-F238E27FC236}">
                <a16:creationId xmlns:a16="http://schemas.microsoft.com/office/drawing/2014/main" id="{7AF77202-A215-0703-0869-628F4459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72" y="2362200"/>
            <a:ext cx="31337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2FCDD-A5C6-4AFB-B2F8-0211B2569CF9}"/>
              </a:ext>
            </a:extLst>
          </p:cNvPr>
          <p:cNvSpPr txBox="1"/>
          <p:nvPr/>
        </p:nvSpPr>
        <p:spPr>
          <a:xfrm>
            <a:off x="793790" y="4702135"/>
            <a:ext cx="3517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000" dirty="0">
                <a:solidFill>
                  <a:srgbClr val="3C3939"/>
                </a:solidFill>
                <a:latin typeface="Raleway" pitchFamily="34" charset="0"/>
              </a:rPr>
              <a:t>Personalização de compras</a:t>
            </a:r>
          </a:p>
          <a:p>
            <a:endParaRPr lang="pt-BR" sz="2000" dirty="0">
              <a:solidFill>
                <a:srgbClr val="3C3939"/>
              </a:solidFill>
              <a:latin typeface="Raleway" pitchFamily="34" charset="0"/>
            </a:endParaRPr>
          </a:p>
          <a:p>
            <a:r>
              <a:rPr lang="pt-BR" sz="2000" dirty="0">
                <a:solidFill>
                  <a:srgbClr val="3C3939"/>
                </a:solidFill>
                <a:latin typeface="Raleway" pitchFamily="34" charset="0"/>
              </a:rPr>
              <a:t>Previsão de demanda</a:t>
            </a:r>
          </a:p>
        </p:txBody>
      </p:sp>
      <p:pic>
        <p:nvPicPr>
          <p:cNvPr id="1032" name="Picture 8" descr="Image result for netfli">
            <a:extLst>
              <a:ext uri="{FF2B5EF4-FFF2-40B4-BE49-F238E27FC236}">
                <a16:creationId xmlns:a16="http://schemas.microsoft.com/office/drawing/2014/main" id="{D565B7A2-F206-5E25-4F3C-8BE87EBF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9" y="2157413"/>
            <a:ext cx="2789872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1381E1-2FE5-1259-D57B-A1FE2C2930C0}"/>
              </a:ext>
            </a:extLst>
          </p:cNvPr>
          <p:cNvSpPr txBox="1"/>
          <p:nvPr/>
        </p:nvSpPr>
        <p:spPr>
          <a:xfrm>
            <a:off x="4420733" y="5937050"/>
            <a:ext cx="3517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solidFill>
                  <a:srgbClr val="3C3939"/>
                </a:solidFill>
                <a:latin typeface="Raleway" pitchFamily="34" charset="0"/>
              </a:defRPr>
            </a:lvl1pPr>
          </a:lstStyle>
          <a:p>
            <a:r>
              <a:rPr lang="pt-BR" dirty="0"/>
              <a:t>Compreensão do usuário</a:t>
            </a:r>
          </a:p>
          <a:p>
            <a:br>
              <a:rPr lang="pt-BR" dirty="0"/>
            </a:br>
            <a:r>
              <a:rPr lang="pt-BR" dirty="0"/>
              <a:t>Optimização de anúncios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B4FF9-9260-8F7B-E2D1-765F68F1992B}"/>
              </a:ext>
            </a:extLst>
          </p:cNvPr>
          <p:cNvSpPr txBox="1"/>
          <p:nvPr/>
        </p:nvSpPr>
        <p:spPr>
          <a:xfrm>
            <a:off x="7832409" y="4574797"/>
            <a:ext cx="3517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solidFill>
                  <a:srgbClr val="3C3939"/>
                </a:solidFill>
                <a:latin typeface="Raleway" pitchFamily="34" charset="0"/>
              </a:defRPr>
            </a:lvl1pPr>
          </a:lstStyle>
          <a:p>
            <a:r>
              <a:rPr lang="pt-BR" dirty="0"/>
              <a:t>Recomendando conteúdo</a:t>
            </a:r>
          </a:p>
          <a:p>
            <a:endParaRPr lang="pt-BR" dirty="0"/>
          </a:p>
          <a:p>
            <a:r>
              <a:rPr lang="pt-BR" dirty="0"/>
              <a:t>Segmentação de público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8A9F8-F93A-97CB-3831-6A775F14477F}"/>
              </a:ext>
            </a:extLst>
          </p:cNvPr>
          <p:cNvSpPr txBox="1"/>
          <p:nvPr/>
        </p:nvSpPr>
        <p:spPr>
          <a:xfrm>
            <a:off x="10866396" y="5937050"/>
            <a:ext cx="3517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solidFill>
                  <a:srgbClr val="3C3939"/>
                </a:solidFill>
                <a:latin typeface="Raleway" pitchFamily="34" charset="0"/>
              </a:defRPr>
            </a:lvl1pPr>
          </a:lstStyle>
          <a:p>
            <a:r>
              <a:rPr lang="pt-BR" dirty="0"/>
              <a:t>Recrutamento de talentos</a:t>
            </a:r>
          </a:p>
          <a:p>
            <a:endParaRPr lang="pt-BR" dirty="0"/>
          </a:p>
          <a:p>
            <a:r>
              <a:rPr lang="pt-BR" dirty="0"/>
              <a:t>Optimização de táticas</a:t>
            </a:r>
            <a:br>
              <a:rPr lang="pt-BR" dirty="0"/>
            </a:br>
            <a:br>
              <a:rPr lang="pt-BR" dirty="0"/>
            </a:br>
            <a:r>
              <a:rPr lang="pt-BR" b="1" dirty="0"/>
              <a:t>Campeão temporada 15-16</a:t>
            </a:r>
          </a:p>
        </p:txBody>
      </p:sp>
      <p:pic>
        <p:nvPicPr>
          <p:cNvPr id="2050" name="Picture 2" descr="Image result for leicester city">
            <a:extLst>
              <a:ext uri="{FF2B5EF4-FFF2-40B4-BE49-F238E27FC236}">
                <a16:creationId xmlns:a16="http://schemas.microsoft.com/office/drawing/2014/main" id="{FF040A18-D0A3-B200-0C7B-93466B95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827" y="2176462"/>
            <a:ext cx="31051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3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BBC671-CFC7-0F07-B35D-AEA808CA2E4B}"/>
              </a:ext>
            </a:extLst>
          </p:cNvPr>
          <p:cNvSpPr/>
          <p:nvPr/>
        </p:nvSpPr>
        <p:spPr>
          <a:xfrm>
            <a:off x="793790" y="990124"/>
            <a:ext cx="12663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450" dirty="0">
                <a:solidFill>
                  <a:srgbClr val="1B1B27"/>
                </a:solidFill>
                <a:latin typeface="Raleway" pitchFamily="34" charset="0"/>
              </a:rPr>
              <a:t>E em Moçambique? Como está o mercado?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B9CCF-57A2-8C66-7389-4E17BAB0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808302"/>
            <a:ext cx="10255210" cy="5982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E1A7A-1794-7F6A-B9B2-2B1F0BD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20" y="1584328"/>
            <a:ext cx="3677603" cy="57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2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</a:rPr>
              <a:t>O que é Power BI?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962400"/>
            <a:ext cx="3212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Ferramenta da Microsoft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435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Ferramenta da Microsoft para análise e visualização de dados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62400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Dashboards Interativos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43544"/>
            <a:ext cx="3978116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Low code, User-friendly </a:t>
            </a:r>
            <a:b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Criação de dashboards interativos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62400"/>
            <a:ext cx="3278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Transformação de Dados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435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transformar dados brutos em insights estratégicos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28573"/>
            <a:ext cx="13042821" cy="151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visual de um Dashboard no Power BI.</a:t>
            </a:r>
            <a:b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Projecto – 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Bolsa de Valores de Mocambique</a:t>
            </a:r>
            <a:endParaRPr lang="en-US" sz="20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Projecto – 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Controle Financeiro Familiar</a:t>
            </a:r>
            <a:endParaRPr lang="en-US" sz="20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4051174-1C73-41E9-AB3B-A9255AC89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80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Como instalar o Power BI?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5227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Microsoft Store (atualização automática)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3317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manual no site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5177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Criar conta gratuita no Power BI Service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AACD3EF-AC95-4D6E-51E1-65CC92A607E3}"/>
              </a:ext>
            </a:extLst>
          </p:cNvPr>
          <p:cNvSpPr/>
          <p:nvPr/>
        </p:nvSpPr>
        <p:spPr>
          <a:xfrm>
            <a:off x="2268021" y="6045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045976"/>
            <a:ext cx="66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Dúvidas ou Comentários?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374</Words>
  <Application>Microsoft Office PowerPoint</Application>
  <PresentationFormat>Custom</PresentationFormat>
  <Paragraphs>82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Bernardo José Pica</cp:lastModifiedBy>
  <cp:revision>11</cp:revision>
  <dcterms:created xsi:type="dcterms:W3CDTF">2025-03-09T18:14:48Z</dcterms:created>
  <dcterms:modified xsi:type="dcterms:W3CDTF">2025-03-10T20:58:12Z</dcterms:modified>
</cp:coreProperties>
</file>